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8" r:id="rId3"/>
    <p:sldId id="257" r:id="rId4"/>
    <p:sldId id="261" r:id="rId5"/>
    <p:sldId id="259" r:id="rId6"/>
    <p:sldId id="256" r:id="rId7"/>
    <p:sldId id="260" r:id="rId8"/>
    <p:sldId id="262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3" d="100"/>
          <a:sy n="103" d="100"/>
        </p:scale>
        <p:origin x="-1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51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93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069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587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76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377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727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00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501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28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3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F6CA6-3FB8-C840-B896-37AE1BC8A721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17DD6E-5A5E-CE43-9EA8-60D8DA74C6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50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optank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4" b="3417"/>
          <a:stretch/>
        </p:blipFill>
        <p:spPr>
          <a:xfrm>
            <a:off x="-15220" y="18803"/>
            <a:ext cx="9159220" cy="68546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8859" y="152400"/>
            <a:ext cx="780484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smtClean="0"/>
              <a:t>Urbanization and microbial communities </a:t>
            </a:r>
          </a:p>
          <a:p>
            <a:pPr algn="ctr"/>
            <a:r>
              <a:rPr lang="en-US" sz="3600" dirty="0" smtClean="0"/>
              <a:t>in freshwater tidal wetlands</a:t>
            </a: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457890"/>
            <a:ext cx="4599510" cy="400110"/>
          </a:xfrm>
          <a:prstGeom prst="rect">
            <a:avLst/>
          </a:prstGeom>
          <a:solidFill>
            <a:srgbClr val="FFFFFF">
              <a:alpha val="66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Martina Gonzalez Mateu	 BIOL709B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832011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5"/>
    </mc:Choice>
    <mc:Fallback xmlns="">
      <p:transition xmlns:p14="http://schemas.microsoft.com/office/powerpoint/2010/main" spd="slow" advTm="861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l="5852" t="5213" r="5790" b="7415"/>
          <a:stretch/>
        </p:blipFill>
        <p:spPr>
          <a:xfrm>
            <a:off x="4746928" y="1257961"/>
            <a:ext cx="3389650" cy="5053000"/>
          </a:xfrm>
          <a:prstGeom prst="rect">
            <a:avLst/>
          </a:prstGeom>
        </p:spPr>
      </p:pic>
      <p:sp>
        <p:nvSpPr>
          <p:cNvPr id="4" name="Content Placeholder 1"/>
          <p:cNvSpPr>
            <a:spLocks noGrp="1"/>
          </p:cNvSpPr>
          <p:nvPr>
            <p:ph idx="1"/>
          </p:nvPr>
        </p:nvSpPr>
        <p:spPr>
          <a:xfrm>
            <a:off x="271253" y="1114299"/>
            <a:ext cx="4001651" cy="4208543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/>
              <a:t>Microbes are central to nutrient transformations</a:t>
            </a:r>
          </a:p>
          <a:p>
            <a:r>
              <a:rPr lang="en-US" sz="2800" dirty="0" smtClean="0"/>
              <a:t>Improving water quality</a:t>
            </a:r>
          </a:p>
          <a:p>
            <a:r>
              <a:rPr lang="en-US" sz="2800" dirty="0" smtClean="0"/>
              <a:t>Assisting in plant productivity</a:t>
            </a:r>
          </a:p>
          <a:p>
            <a:r>
              <a:rPr lang="en-US" sz="2800" dirty="0" smtClean="0"/>
              <a:t>We want to compare microbes between:</a:t>
            </a:r>
          </a:p>
          <a:p>
            <a:pPr lvl="1"/>
            <a:r>
              <a:rPr lang="en-US" sz="2400" dirty="0" smtClean="0"/>
              <a:t>Urban vs. Rural watersheds</a:t>
            </a:r>
          </a:p>
          <a:p>
            <a:pPr lvl="1"/>
            <a:r>
              <a:rPr lang="en-US" sz="2400" dirty="0" smtClean="0"/>
              <a:t>Two different plant types</a:t>
            </a:r>
          </a:p>
          <a:p>
            <a:pPr lvl="1"/>
            <a:r>
              <a:rPr lang="en-US" sz="2400" dirty="0" smtClean="0"/>
              <a:t>Two different cites, but at similar latitudes</a:t>
            </a:r>
          </a:p>
          <a:p>
            <a:pPr lvl="1"/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71253" y="243967"/>
            <a:ext cx="58132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Comparing wetland microbes</a:t>
            </a:r>
            <a:endParaRPr lang="en-US" sz="36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436091" y="2798680"/>
            <a:ext cx="13501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DC (38.9°)</a:t>
            </a:r>
            <a:endParaRPr lang="en-US" sz="1400" dirty="0"/>
          </a:p>
        </p:txBody>
      </p:sp>
      <p:sp>
        <p:nvSpPr>
          <p:cNvPr id="10" name="TextBox 9"/>
          <p:cNvSpPr txBox="1"/>
          <p:nvPr/>
        </p:nvSpPr>
        <p:spPr>
          <a:xfrm>
            <a:off x="7009426" y="5438255"/>
            <a:ext cx="11271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BA (-35°)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39041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32"/>
    </mc:Choice>
    <mc:Fallback xmlns="">
      <p:transition xmlns:p14="http://schemas.microsoft.com/office/powerpoint/2010/main" spd="slow" advTm="5993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5415" t="6698" r="35131" b="13415"/>
          <a:stretch/>
        </p:blipFill>
        <p:spPr>
          <a:xfrm>
            <a:off x="-1" y="-13794"/>
            <a:ext cx="4524993" cy="6871794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3234820" y="2314425"/>
            <a:ext cx="237706" cy="193839"/>
          </a:xfrm>
          <a:prstGeom prst="ellipse">
            <a:avLst/>
          </a:prstGeom>
          <a:solidFill>
            <a:srgbClr val="008000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2104933" y="3132590"/>
            <a:ext cx="237706" cy="193839"/>
          </a:xfrm>
          <a:prstGeom prst="ellipse">
            <a:avLst/>
          </a:prstGeom>
          <a:solidFill>
            <a:srgbClr val="FFFF00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24365" y="1780853"/>
            <a:ext cx="237706" cy="19383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709938" y="56152"/>
            <a:ext cx="32930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Chesapeake Bay</a:t>
            </a:r>
            <a:endParaRPr lang="en-US" sz="3600" b="1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2623" y="3545389"/>
            <a:ext cx="1553540" cy="233258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896" y="3545389"/>
            <a:ext cx="1480100" cy="2220152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5022623" y="1119540"/>
            <a:ext cx="237706" cy="19383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324649" y="1011246"/>
            <a:ext cx="1628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Anacostia River</a:t>
            </a:r>
            <a:endParaRPr lang="en-US" dirty="0"/>
          </a:p>
        </p:txBody>
      </p:sp>
      <p:sp>
        <p:nvSpPr>
          <p:cNvPr id="17" name="Oval 16"/>
          <p:cNvSpPr/>
          <p:nvPr/>
        </p:nvSpPr>
        <p:spPr>
          <a:xfrm>
            <a:off x="5022623" y="1877772"/>
            <a:ext cx="237706" cy="193839"/>
          </a:xfrm>
          <a:prstGeom prst="ellipse">
            <a:avLst/>
          </a:prstGeom>
          <a:solidFill>
            <a:srgbClr val="FFFF00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5335110" y="1759961"/>
            <a:ext cx="1556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Patuxent River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022623" y="2660664"/>
            <a:ext cx="237706" cy="193839"/>
          </a:xfrm>
          <a:prstGeom prst="ellipse">
            <a:avLst/>
          </a:prstGeom>
          <a:solidFill>
            <a:srgbClr val="008000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337386" y="2540041"/>
            <a:ext cx="1616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Choptank</a:t>
            </a:r>
            <a:r>
              <a:rPr lang="en-US" dirty="0" smtClean="0"/>
              <a:t> River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6896" y="1119540"/>
            <a:ext cx="0" cy="17349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163563" y="1011246"/>
            <a:ext cx="76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Urban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7188963" y="2549703"/>
            <a:ext cx="67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Rural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709938" y="5942573"/>
            <a:ext cx="2000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Peltandra</a:t>
            </a:r>
            <a:r>
              <a:rPr lang="en-US" i="1" dirty="0" smtClean="0"/>
              <a:t> </a:t>
            </a:r>
            <a:r>
              <a:rPr lang="en-US" i="1" dirty="0" err="1" smtClean="0"/>
              <a:t>virginica</a:t>
            </a:r>
            <a:endParaRPr lang="en-US" i="1" dirty="0"/>
          </a:p>
        </p:txBody>
      </p:sp>
      <p:sp>
        <p:nvSpPr>
          <p:cNvPr id="26" name="TextBox 25"/>
          <p:cNvSpPr txBox="1"/>
          <p:nvPr/>
        </p:nvSpPr>
        <p:spPr>
          <a:xfrm>
            <a:off x="6953596" y="5942573"/>
            <a:ext cx="2158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Phragmites</a:t>
            </a:r>
            <a:r>
              <a:rPr lang="en-US" i="1" dirty="0" smtClean="0"/>
              <a:t> </a:t>
            </a:r>
            <a:r>
              <a:rPr lang="en-US" i="1" dirty="0" err="1" smtClean="0"/>
              <a:t>australis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35705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607"/>
    </mc:Choice>
    <mc:Fallback xmlns="">
      <p:transition xmlns:p14="http://schemas.microsoft.com/office/powerpoint/2010/main" spd="slow" advTm="5960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51587" y="0"/>
            <a:ext cx="8695691" cy="6858000"/>
            <a:chOff x="251587" y="0"/>
            <a:chExt cx="8695691" cy="6858000"/>
          </a:xfrm>
        </p:grpSpPr>
        <p:pic>
          <p:nvPicPr>
            <p:cNvPr id="5" name="Picture 4" descr="Paraná delta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982" b="10723"/>
            <a:stretch/>
          </p:blipFill>
          <p:spPr>
            <a:xfrm>
              <a:off x="251587" y="0"/>
              <a:ext cx="8695691" cy="685800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112281" y="4682728"/>
              <a:ext cx="2266051" cy="36933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City of Buenos Aires</a:t>
              </a:r>
              <a:endParaRPr lang="en-US" b="1" dirty="0"/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3378332" y="4919267"/>
              <a:ext cx="2416618" cy="36986"/>
            </a:xfrm>
            <a:prstGeom prst="straightConnector1">
              <a:avLst/>
            </a:prstGeom>
            <a:ln>
              <a:solidFill>
                <a:schemeClr val="accent5">
                  <a:lumMod val="60000"/>
                  <a:lumOff val="4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7471787" y="3439788"/>
              <a:ext cx="1097341" cy="923330"/>
            </a:xfrm>
            <a:prstGeom prst="rect">
              <a:avLst/>
            </a:prstGeom>
            <a:solidFill>
              <a:srgbClr val="93CDDD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Rio de la Plata Estuary</a:t>
              </a:r>
              <a:endParaRPr lang="en-US" b="1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5794950" y="3388988"/>
              <a:ext cx="519699" cy="493159"/>
            </a:xfrm>
            <a:prstGeom prst="ellipse">
              <a:avLst/>
            </a:prstGeom>
            <a:noFill/>
            <a:ln w="38100" cmpd="sng"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886461" y="1629322"/>
              <a:ext cx="2044116" cy="369332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Paraná River Delta</a:t>
              </a:r>
              <a:endParaRPr lang="en-US" b="1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31847" y="3439788"/>
              <a:ext cx="1682112" cy="369332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Sampling sites</a:t>
              </a:r>
              <a:endParaRPr lang="en-US" b="1" dirty="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3513959" y="3653834"/>
              <a:ext cx="2280991" cy="36986"/>
            </a:xfrm>
            <a:prstGeom prst="straightConnector1">
              <a:avLst/>
            </a:prstGeom>
            <a:ln>
              <a:solidFill>
                <a:schemeClr val="accent6">
                  <a:lumMod val="40000"/>
                  <a:lumOff val="6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/>
          <p:cNvSpPr txBox="1"/>
          <p:nvPr/>
        </p:nvSpPr>
        <p:spPr>
          <a:xfrm>
            <a:off x="186559" y="0"/>
            <a:ext cx="6731000" cy="646331"/>
          </a:xfrm>
          <a:prstGeom prst="rect">
            <a:avLst/>
          </a:prstGeom>
          <a:solidFill>
            <a:srgbClr val="FFFFFF">
              <a:alpha val="4400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3600" b="1" dirty="0"/>
              <a:t>Overview</a:t>
            </a:r>
            <a:r>
              <a:rPr lang="en-US" dirty="0" smtClean="0"/>
              <a:t> </a:t>
            </a:r>
            <a:r>
              <a:rPr lang="en-US" sz="3600" b="1" dirty="0"/>
              <a:t>of the Argentina site</a:t>
            </a:r>
          </a:p>
        </p:txBody>
      </p:sp>
    </p:spTree>
    <p:extLst>
      <p:ext uri="{BB962C8B-B14F-4D97-AF65-F5344CB8AC3E}">
        <p14:creationId xmlns:p14="http://schemas.microsoft.com/office/powerpoint/2010/main" val="176316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698"/>
    </mc:Choice>
    <mc:Fallback xmlns="">
      <p:transition xmlns:p14="http://schemas.microsoft.com/office/powerpoint/2010/main" spd="slow" advTm="40698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8126" y="94252"/>
            <a:ext cx="49908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Delta of the Paraná River</a:t>
            </a:r>
            <a:endParaRPr lang="en-US" sz="3600" b="1" dirty="0"/>
          </a:p>
        </p:txBody>
      </p:sp>
      <p:pic>
        <p:nvPicPr>
          <p:cNvPr id="5" name="Picture 4" descr="Mapa delta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90" t="10932" r="39306"/>
          <a:stretch/>
        </p:blipFill>
        <p:spPr>
          <a:xfrm>
            <a:off x="0" y="842183"/>
            <a:ext cx="3786766" cy="6015817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427465" y="4778054"/>
            <a:ext cx="237706" cy="19383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65171" y="2662691"/>
            <a:ext cx="237706" cy="193839"/>
          </a:xfrm>
          <a:prstGeom prst="ellipse">
            <a:avLst/>
          </a:prstGeom>
          <a:solidFill>
            <a:srgbClr val="FFFF00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968120" y="2759610"/>
            <a:ext cx="237706" cy="193839"/>
          </a:xfrm>
          <a:prstGeom prst="ellipse">
            <a:avLst/>
          </a:prstGeom>
          <a:solidFill>
            <a:srgbClr val="008000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176922" y="1169604"/>
            <a:ext cx="237706" cy="193839"/>
          </a:xfrm>
          <a:prstGeom prst="ellipse">
            <a:avLst/>
          </a:prstGeom>
          <a:solidFill>
            <a:schemeClr val="accent2"/>
          </a:solidFill>
          <a:ln>
            <a:solidFill>
              <a:schemeClr val="accent2">
                <a:lumMod val="60000"/>
                <a:lumOff val="4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478948" y="1061310"/>
            <a:ext cx="1220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Luján</a:t>
            </a:r>
            <a:r>
              <a:rPr lang="en-US" dirty="0" smtClean="0"/>
              <a:t> River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4176922" y="1927836"/>
            <a:ext cx="237706" cy="193839"/>
          </a:xfrm>
          <a:prstGeom prst="ellipse">
            <a:avLst/>
          </a:prstGeom>
          <a:solidFill>
            <a:srgbClr val="FFFF00"/>
          </a:solidFill>
          <a:ln>
            <a:solidFill>
              <a:srgbClr val="FFFF6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489409" y="1810025"/>
            <a:ext cx="1685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Sarmiento River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176922" y="2710728"/>
            <a:ext cx="237706" cy="193839"/>
          </a:xfrm>
          <a:prstGeom prst="ellipse">
            <a:avLst/>
          </a:prstGeom>
          <a:solidFill>
            <a:srgbClr val="008000"/>
          </a:solidFill>
          <a:ln>
            <a:solidFill>
              <a:srgbClr val="CCFFCC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491685" y="2590105"/>
            <a:ext cx="1280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Unión River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6231195" y="1169604"/>
            <a:ext cx="0" cy="17349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317862" y="1061310"/>
            <a:ext cx="766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Urban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6343262" y="2599767"/>
            <a:ext cx="67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Rural</a:t>
            </a:r>
            <a:endParaRPr lang="en-US" dirty="0"/>
          </a:p>
        </p:txBody>
      </p:sp>
      <p:pic>
        <p:nvPicPr>
          <p:cNvPr id="37" name="Picture 36" descr="IMG_5290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50" t="19759" b="1"/>
          <a:stretch/>
        </p:blipFill>
        <p:spPr>
          <a:xfrm>
            <a:off x="3869980" y="3225801"/>
            <a:ext cx="5136992" cy="358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811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555"/>
    </mc:Choice>
    <mc:Fallback xmlns="">
      <p:transition xmlns:p14="http://schemas.microsoft.com/office/powerpoint/2010/main" spd="slow" advTm="5855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0854" y="1859951"/>
            <a:ext cx="1868053" cy="5888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Maryland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8579" y="4733620"/>
            <a:ext cx="1868053" cy="9698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000000"/>
                </a:solidFill>
              </a:rPr>
              <a:t>Buenos Aires</a:t>
            </a:r>
            <a:endParaRPr lang="en-US" sz="3200" dirty="0">
              <a:solidFill>
                <a:srgbClr val="000000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253664" y="1029833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Urban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253667" y="1955779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Suburban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53667" y="3024878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Rural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207487" y="4117089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Urban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207487" y="5098457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Suburban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207487" y="6114454"/>
            <a:ext cx="142932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rgbClr val="000000"/>
                </a:solidFill>
              </a:rPr>
              <a:t>Rural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872343" y="711180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72343" y="1239959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7088918" y="638995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7088918" y="1144046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7088918" y="1695920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088918" y="2245482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088918" y="2677272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7088918" y="3208353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7088918" y="3866468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7088918" y="4369845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088918" y="4887083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7088918" y="5365070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7088918" y="5877685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7088918" y="6392609"/>
            <a:ext cx="1177575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solidFill>
                  <a:srgbClr val="000000"/>
                </a:solidFill>
              </a:rPr>
              <a:t>3 samples</a:t>
            </a:r>
            <a:endParaRPr lang="en-US" sz="1600" dirty="0">
              <a:solidFill>
                <a:srgbClr val="000000"/>
              </a:solidFill>
            </a:endParaRPr>
          </a:p>
        </p:txBody>
      </p:sp>
      <p:sp>
        <p:nvSpPr>
          <p:cNvPr id="37" name="Left Brace 36"/>
          <p:cNvSpPr/>
          <p:nvPr/>
        </p:nvSpPr>
        <p:spPr>
          <a:xfrm>
            <a:off x="1974268" y="900529"/>
            <a:ext cx="404091" cy="2609272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Left Brace 37"/>
          <p:cNvSpPr/>
          <p:nvPr/>
        </p:nvSpPr>
        <p:spPr>
          <a:xfrm>
            <a:off x="3602171" y="607275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3890812" y="1699442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890812" y="2228221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2" name="Left Brace 41"/>
          <p:cNvSpPr/>
          <p:nvPr/>
        </p:nvSpPr>
        <p:spPr>
          <a:xfrm>
            <a:off x="3620640" y="1653262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/>
          <p:cNvSpPr/>
          <p:nvPr/>
        </p:nvSpPr>
        <p:spPr>
          <a:xfrm>
            <a:off x="3872343" y="2726963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3872343" y="3221107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5" name="Left Brace 44"/>
          <p:cNvSpPr/>
          <p:nvPr/>
        </p:nvSpPr>
        <p:spPr>
          <a:xfrm>
            <a:off x="3602171" y="2680783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3888509" y="3828447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3888509" y="4357226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8" name="Left Brace 47"/>
          <p:cNvSpPr/>
          <p:nvPr/>
        </p:nvSpPr>
        <p:spPr>
          <a:xfrm>
            <a:off x="3618337" y="3782267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906978" y="4816709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3906978" y="5345488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1" name="Left Brace 50"/>
          <p:cNvSpPr/>
          <p:nvPr/>
        </p:nvSpPr>
        <p:spPr>
          <a:xfrm>
            <a:off x="3636806" y="4770529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/>
          <p:cNvSpPr/>
          <p:nvPr/>
        </p:nvSpPr>
        <p:spPr>
          <a:xfrm>
            <a:off x="3888509" y="5844230"/>
            <a:ext cx="2177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3888509" y="6338374"/>
            <a:ext cx="2431472" cy="3509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Plant without rhizome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4" name="Left Brace 53"/>
          <p:cNvSpPr/>
          <p:nvPr/>
        </p:nvSpPr>
        <p:spPr>
          <a:xfrm>
            <a:off x="3618337" y="5798050"/>
            <a:ext cx="369456" cy="999854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Left Brace 54"/>
          <p:cNvSpPr/>
          <p:nvPr/>
        </p:nvSpPr>
        <p:spPr>
          <a:xfrm>
            <a:off x="1918848" y="4080083"/>
            <a:ext cx="404091" cy="2609272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325579" y="1029833"/>
            <a:ext cx="13584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/>
              <a:t>Region</a:t>
            </a:r>
            <a:endParaRPr lang="en-US" sz="3200" b="1" dirty="0"/>
          </a:p>
        </p:txBody>
      </p:sp>
      <p:sp>
        <p:nvSpPr>
          <p:cNvPr id="57" name="TextBox 56"/>
          <p:cNvSpPr txBox="1"/>
          <p:nvPr/>
        </p:nvSpPr>
        <p:spPr>
          <a:xfrm>
            <a:off x="2205172" y="103300"/>
            <a:ext cx="155767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Wetland</a:t>
            </a:r>
            <a:endParaRPr lang="en-US" sz="3000" b="1" dirty="0"/>
          </a:p>
        </p:txBody>
      </p:sp>
      <p:sp>
        <p:nvSpPr>
          <p:cNvPr id="58" name="TextBox 57"/>
          <p:cNvSpPr txBox="1"/>
          <p:nvPr/>
        </p:nvSpPr>
        <p:spPr>
          <a:xfrm>
            <a:off x="4087077" y="80210"/>
            <a:ext cx="181634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smtClean="0"/>
              <a:t>Plant type</a:t>
            </a:r>
            <a:endParaRPr lang="en-US" sz="3000" b="1" dirty="0"/>
          </a:p>
        </p:txBody>
      </p:sp>
      <p:sp>
        <p:nvSpPr>
          <p:cNvPr id="59" name="TextBox 58"/>
          <p:cNvSpPr txBox="1"/>
          <p:nvPr/>
        </p:nvSpPr>
        <p:spPr>
          <a:xfrm>
            <a:off x="6280511" y="75302"/>
            <a:ext cx="27886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 err="1" smtClean="0"/>
              <a:t>Rhizosphere</a:t>
            </a:r>
            <a:r>
              <a:rPr lang="en-US" sz="3000" b="1" dirty="0" smtClean="0"/>
              <a:t> soil</a:t>
            </a: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6084450" y="875871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6303815" y="1380814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6119085" y="1943826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6338450" y="2448769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>
            <a:off x="6119085" y="2870916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>
            <a:off x="6338450" y="3375859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6119085" y="4058951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>
            <a:off x="6338450" y="4563894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6119085" y="5049722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>
            <a:off x="6338450" y="5554665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>
          <a:xfrm>
            <a:off x="6100616" y="6052822"/>
            <a:ext cx="1004468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>
            <a:off x="6319981" y="6557765"/>
            <a:ext cx="785103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3915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72"/>
    </mc:Choice>
    <mc:Fallback xmlns="">
      <p:transition xmlns:p14="http://schemas.microsoft.com/office/powerpoint/2010/main" spd="slow" advTm="1137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5249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2" t="1917" r="21091" b="57798"/>
          <a:stretch/>
        </p:blipFill>
        <p:spPr>
          <a:xfrm>
            <a:off x="141093" y="69446"/>
            <a:ext cx="3312731" cy="321707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2910432"/>
            <a:ext cx="2340279" cy="369332"/>
          </a:xfrm>
          <a:prstGeom prst="rect">
            <a:avLst/>
          </a:prstGeom>
          <a:solidFill>
            <a:srgbClr val="77933C"/>
          </a:solidFill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solidFill>
                  <a:srgbClr val="FFFFFF"/>
                </a:solidFill>
              </a:rPr>
              <a:t>Hymenachne</a:t>
            </a:r>
            <a:r>
              <a:rPr lang="en-US" i="1" dirty="0" smtClean="0">
                <a:solidFill>
                  <a:srgbClr val="FFFFFF"/>
                </a:solidFill>
              </a:rPr>
              <a:t> </a:t>
            </a:r>
            <a:r>
              <a:rPr lang="en-US" i="1" dirty="0" err="1" smtClean="0">
                <a:solidFill>
                  <a:srgbClr val="FFFFFF"/>
                </a:solidFill>
              </a:rPr>
              <a:t>grumosa</a:t>
            </a:r>
            <a:endParaRPr lang="en-US" i="1" dirty="0">
              <a:solidFill>
                <a:srgbClr val="FFFFFF"/>
              </a:solidFill>
            </a:endParaRPr>
          </a:p>
        </p:txBody>
      </p:sp>
      <p:pic>
        <p:nvPicPr>
          <p:cNvPr id="8" name="Picture 7" descr="P916013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93" y="3324618"/>
            <a:ext cx="2630986" cy="350798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3250" y="6463268"/>
            <a:ext cx="2158814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solidFill>
                  <a:schemeClr val="bg1"/>
                </a:solidFill>
              </a:rPr>
              <a:t>Phragmites</a:t>
            </a:r>
            <a:r>
              <a:rPr lang="en-US" i="1" dirty="0" smtClean="0">
                <a:solidFill>
                  <a:schemeClr val="bg1"/>
                </a:solidFill>
              </a:rPr>
              <a:t> </a:t>
            </a:r>
            <a:r>
              <a:rPr lang="en-US" i="1" dirty="0" err="1" smtClean="0">
                <a:solidFill>
                  <a:schemeClr val="bg1"/>
                </a:solidFill>
              </a:rPr>
              <a:t>australis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10" name="Picture 9" descr="IMG_294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56" t="12963" r="8611" b="7963"/>
          <a:stretch/>
        </p:blipFill>
        <p:spPr>
          <a:xfrm>
            <a:off x="2951532" y="3466068"/>
            <a:ext cx="3854062" cy="322683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56144" y="6323568"/>
            <a:ext cx="1949450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i="1" dirty="0" err="1" smtClean="0">
                <a:solidFill>
                  <a:schemeClr val="bg1"/>
                </a:solidFill>
              </a:rPr>
              <a:t>Peltandra</a:t>
            </a:r>
            <a:r>
              <a:rPr lang="en-US" i="1" dirty="0" smtClean="0">
                <a:solidFill>
                  <a:schemeClr val="bg1"/>
                </a:solidFill>
              </a:rPr>
              <a:t> </a:t>
            </a:r>
            <a:r>
              <a:rPr lang="en-US" i="1" dirty="0" err="1" smtClean="0">
                <a:solidFill>
                  <a:schemeClr val="bg1"/>
                </a:solidFill>
              </a:rPr>
              <a:t>virginica</a:t>
            </a:r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12" name="Picture 11" descr="IMG_5236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66" t="32312" r="32455" b="4043"/>
          <a:stretch/>
        </p:blipFill>
        <p:spPr>
          <a:xfrm>
            <a:off x="3923321" y="96200"/>
            <a:ext cx="4686300" cy="320896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062292" y="2932018"/>
            <a:ext cx="2547329" cy="369332"/>
          </a:xfrm>
          <a:prstGeom prst="rect">
            <a:avLst/>
          </a:prstGeom>
          <a:solidFill>
            <a:srgbClr val="77933C"/>
          </a:solidFill>
        </p:spPr>
        <p:txBody>
          <a:bodyPr wrap="none" rtlCol="0">
            <a:spAutoFit/>
          </a:bodyPr>
          <a:lstStyle/>
          <a:p>
            <a:r>
              <a:rPr lang="en-US" i="1" dirty="0" err="1" smtClean="0">
                <a:solidFill>
                  <a:schemeClr val="bg1"/>
                </a:solidFill>
              </a:rPr>
              <a:t>Sagittaria</a:t>
            </a:r>
            <a:r>
              <a:rPr lang="en-US" i="1" dirty="0" smtClean="0">
                <a:solidFill>
                  <a:schemeClr val="bg1"/>
                </a:solidFill>
              </a:rPr>
              <a:t> </a:t>
            </a:r>
            <a:r>
              <a:rPr lang="en-US" i="1" dirty="0" err="1" smtClean="0">
                <a:solidFill>
                  <a:schemeClr val="bg1"/>
                </a:solidFill>
              </a:rPr>
              <a:t>montevidensis</a:t>
            </a:r>
            <a:endParaRPr lang="en-US" i="1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6394" y="3701534"/>
            <a:ext cx="235192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Soil samples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pH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Texture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Organic matter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Total C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Total N</a:t>
            </a:r>
          </a:p>
          <a:p>
            <a:pPr marL="285750" indent="-285750">
              <a:buFont typeface="Arial"/>
              <a:buChar char="•"/>
            </a:pP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65899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7"/>
    </mc:Choice>
    <mc:Fallback xmlns="">
      <p:transition xmlns:p14="http://schemas.microsoft.com/office/powerpoint/2010/main" spd="slow" advTm="98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529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04" t="24715" r="12840" b="18148"/>
          <a:stretch/>
        </p:blipFill>
        <p:spPr>
          <a:xfrm>
            <a:off x="4506627" y="856565"/>
            <a:ext cx="4205573" cy="504893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5100" y="121334"/>
            <a:ext cx="40001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Biological questions</a:t>
            </a:r>
            <a:endParaRPr lang="en-US" sz="36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04800" y="856565"/>
            <a:ext cx="3860464" cy="5632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Are microbial communities different across wetland types and between plant species?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Are the microbial communities similar between regions based on urbanization level? 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What soil parameters are relevant in determining microbial community composition in these wetlands?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32109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5"/>
    </mc:Choice>
    <mc:Fallback xmlns="">
      <p:transition xmlns:p14="http://schemas.microsoft.com/office/powerpoint/2010/main" spd="slow" advTm="21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7500" y="266700"/>
            <a:ext cx="20849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smtClean="0"/>
              <a:t>Workflow</a:t>
            </a:r>
            <a:endParaRPr lang="en-US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317500" y="1077436"/>
            <a:ext cx="5275803" cy="26468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QIIME</a:t>
            </a:r>
          </a:p>
          <a:p>
            <a:endParaRPr lang="en-US" sz="1600" u="sng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Join pair-end sequences</a:t>
            </a:r>
          </a:p>
          <a:p>
            <a:pPr marL="285750" indent="-285750">
              <a:buFont typeface="Arial"/>
              <a:buChar char="•"/>
            </a:pPr>
            <a:r>
              <a:rPr lang="en-US" dirty="0" err="1" smtClean="0"/>
              <a:t>Demultiplex</a:t>
            </a:r>
            <a:r>
              <a:rPr lang="en-US" dirty="0"/>
              <a:t> </a:t>
            </a:r>
            <a:r>
              <a:rPr lang="en-US" dirty="0" smtClean="0"/>
              <a:t>and check quality of samples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Combine individual split library sequence outputs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OTU picking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Assign taxonomy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Check sampling depth and rarefy data set if needed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880100" y="697331"/>
            <a:ext cx="1460500" cy="4953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Sequencing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80100" y="2083179"/>
            <a:ext cx="1460500" cy="4953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QIIME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880100" y="4941710"/>
            <a:ext cx="1460500" cy="4953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80100" y="3528876"/>
            <a:ext cx="1460500" cy="4953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OTU table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543800" y="2993271"/>
            <a:ext cx="1625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Community composition for each wetland and plant species</a:t>
            </a:r>
            <a:endParaRPr lang="en-US" dirty="0"/>
          </a:p>
        </p:txBody>
      </p:sp>
      <p:sp>
        <p:nvSpPr>
          <p:cNvPr id="12" name="Left Brace 11"/>
          <p:cNvSpPr/>
          <p:nvPr/>
        </p:nvSpPr>
        <p:spPr>
          <a:xfrm>
            <a:off x="7333672" y="3061078"/>
            <a:ext cx="369456" cy="1384321"/>
          </a:xfrm>
          <a:prstGeom prst="leftBrac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17500" y="3975100"/>
            <a:ext cx="505779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R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Richness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Beta diversity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Correlation between microbial and soil variables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Functional group analysis?</a:t>
            </a:r>
            <a:endParaRPr lang="en-US" dirty="0"/>
          </a:p>
        </p:txBody>
      </p:sp>
      <p:sp>
        <p:nvSpPr>
          <p:cNvPr id="14" name="Down Arrow 13"/>
          <p:cNvSpPr/>
          <p:nvPr/>
        </p:nvSpPr>
        <p:spPr>
          <a:xfrm>
            <a:off x="6438900" y="1243431"/>
            <a:ext cx="266700" cy="78876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/>
          <p:cNvSpPr/>
          <p:nvPr/>
        </p:nvSpPr>
        <p:spPr>
          <a:xfrm>
            <a:off x="6457950" y="2647992"/>
            <a:ext cx="266700" cy="78876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/>
          <p:cNvSpPr/>
          <p:nvPr/>
        </p:nvSpPr>
        <p:spPr>
          <a:xfrm>
            <a:off x="6457950" y="4115000"/>
            <a:ext cx="266700" cy="78876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4176206" y="4197749"/>
            <a:ext cx="1460500" cy="495300"/>
          </a:xfrm>
          <a:prstGeom prst="rect">
            <a:avLst/>
          </a:prstGeom>
          <a:noFill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Soil analysis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Down Arrow 17"/>
          <p:cNvSpPr/>
          <p:nvPr/>
        </p:nvSpPr>
        <p:spPr>
          <a:xfrm rot="16200000">
            <a:off x="5961869" y="4089013"/>
            <a:ext cx="279599" cy="788771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4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591"/>
    </mc:Choice>
    <mc:Fallback xmlns="">
      <p:transition xmlns:p14="http://schemas.microsoft.com/office/powerpoint/2010/main" spd="slow" advTm="10159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302</Words>
  <Application>Microsoft Macintosh PowerPoint</Application>
  <PresentationFormat>On-screen Show (4:3)</PresentationFormat>
  <Paragraphs>104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UMD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Martina Gonzalez Mateu</dc:creator>
  <cp:lastModifiedBy>Martina Gonzalez Mateu</cp:lastModifiedBy>
  <cp:revision>31</cp:revision>
  <dcterms:created xsi:type="dcterms:W3CDTF">2017-09-30T21:10:17Z</dcterms:created>
  <dcterms:modified xsi:type="dcterms:W3CDTF">2017-10-04T23:25:08Z</dcterms:modified>
</cp:coreProperties>
</file>

<file path=docProps/thumbnail.jpeg>
</file>